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60" r:id="rId4"/>
    <p:sldId id="277" r:id="rId5"/>
    <p:sldId id="258" r:id="rId6"/>
    <p:sldId id="259" r:id="rId7"/>
    <p:sldId id="279" r:id="rId8"/>
    <p:sldId id="28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svig, Emma" initials="CE" lastIdx="1" clrIdx="0">
    <p:extLst>
      <p:ext uri="{19B8F6BF-5375-455C-9EA6-DF929625EA0E}">
        <p15:presenceInfo xmlns:p15="http://schemas.microsoft.com/office/powerpoint/2012/main" userId="S::Chelsvig.Emma@epa.gov::48f55b83-021f-402e-8939-c7ffbc5a38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>
        <p:scale>
          <a:sx n="52" d="100"/>
          <a:sy n="52" d="100"/>
        </p:scale>
        <p:origin x="2021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2854-3C5D-46DB-B314-6362C8700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CBB2B-BBBE-4471-8A72-24AB677B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9773-934E-40ED-AB62-A7FD0EC1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9D0E-7C47-4ABB-9A91-ADD5B4C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1556-6A55-45EA-81F8-B9FFBEF3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CD3-F9B5-4999-8986-173860A5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F5895-357D-4EFD-8E4F-6727B2CD3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DF32-07BE-4B93-B7E6-ED60F55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19A8-781E-4050-A52C-A9C94FBC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8D9-9E9E-4280-9928-5874AD6B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DB14-7F26-4830-8A5B-E3E0ABFC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99ABD-6D88-4CDD-9091-0E47BEC8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ECEA-BC17-4BFE-BDE6-15F76C34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5126-D5E0-494C-9FD5-DD4F78F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71-04B7-4396-8D84-17059E28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CAE4-E300-421F-8D31-8A14723A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84D1-A89F-45C5-ACD6-3C1BB711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02F4-3308-4B3C-BAD3-2F4A28BA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0A33-0594-447D-AB33-3DCDDB7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BF821-A3A7-4377-8EC2-B7AD537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57C-9325-4CEA-9D68-8B96F3A6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B743-483E-4EA9-94A1-77B236684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8F3B1-F148-4BDA-ABBE-4254EB8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FF94-0C0F-4038-818C-D7F2222E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1D4B-B0F9-40F1-81CD-08FBDDC7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CB4E-B635-4CB2-9D9B-1A23989C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4261-DA79-4E7A-8B0E-6BE1F199D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D36-45EC-4ACB-AFBB-0F243419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06C1-4731-4D54-9E83-7AC44CA2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4AD10-B3BB-4EA4-8915-6A15C5DF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4379-CD8B-44FB-BB84-D47ABF8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52E7-469A-4402-833B-2D89B013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DE22E-4C2F-40A6-AE12-8FDF5481A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44FC2-E1F5-4C17-97F6-885ABBE41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DDE95-CD83-4C4B-A477-20A09968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262F7-69B4-4EE0-AA5F-95753738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097BA-2EAE-4802-AFC5-7A7A37AD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85885-9F7A-4811-8262-DA7BCCC6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ED8E6-C58A-4691-811F-4667074D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BCEA-890D-485B-B944-2156B55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B007D-A6E6-4403-9651-8A4D6A35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7C09C-900F-4B98-87E2-DAF6A2EB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99E47-795C-48B4-B4C3-588B507A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3CBB2-35B4-4326-8AE3-1158FD3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19DD8-3062-4C59-9212-95F15A10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5F76-79DD-49D8-85D7-9F57136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009-1F0E-4F94-BD92-6D3D257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20B8-279F-494D-95A4-F4DD0BB3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6EA14-5F5C-4394-ACB1-11475A73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F43F-3A31-4F61-AEA1-B72BD20B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66DB-948B-4DA6-9E21-954E86A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1EEF-2855-4EA5-9C94-755EF7B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ECEC-817C-4ED3-8409-DA7602B1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F02D4-7B5B-432D-8361-EB3966E1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1DB17-44E6-4FFF-9FE1-F502BD68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0B61-28D8-40B8-9FA1-A5CA5EF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6F63A-A0D1-4D66-BF3B-BCB34218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0937-8431-49D8-A249-1FFAD3D7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8EAA0-B538-4F4A-B07F-FDF9E9C4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34124-AB66-466B-A4C7-296E93AF1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1AD5-1BC1-4124-946D-476CEE4E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76BE-CFEC-4FB5-A789-5BA774BBA032}" type="datetimeFigureOut">
              <a:rPr lang="en-US" smtClean="0"/>
              <a:t>8/21/2020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BCC9-1433-472A-8C4E-9792A3BF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240-49FA-46CD-9B70-39403D73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4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document/d/1weTQy3Zy461MT-fKEODSqDbymP4gpiJ6vBYbMxQq-Ic/edi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 deterministic and probabilistic approaches to simulate bifenthrin concentration in urban runoff</a:t>
            </a:r>
          </a:p>
          <a:p>
            <a:pPr lvl="1"/>
            <a:r>
              <a:rPr lang="en-US" dirty="0"/>
              <a:t>Pair SWMM and VVWM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Identify sensitive input parameters with respect to model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A8664-9703-406A-BC83-BE061570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0836" cy="197510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E59A7-226A-4A6E-AB7D-1F8D9B78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08" y="2446814"/>
            <a:ext cx="110672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src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that create SWMM’s app rate time series file (01.R – 05.R)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for assessing the apps input into SWMM vs. the apps that are present in SWMM output (compare.py,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cs typeface="Arial" panose="020B0604020202020204" pitchFamily="34" charset="0"/>
              </a:rPr>
              <a:t>/output/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io</a:t>
            </a:r>
            <a:r>
              <a:rPr lang="en-US" sz="2400" dirty="0">
                <a:cs typeface="Arial" panose="020B0604020202020204" pitchFamily="34" charset="0"/>
              </a:rPr>
              <a:t>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Input and/or 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/figures/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Figures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calpip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contains the raw data downloaded from the CALPIP PUR database and subsequent files that were created in the data cleaning process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File of importance: 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>
                <a:highlight>
                  <a:srgbClr val="FFFF00"/>
                </a:highlight>
                <a:cs typeface="Arial" panose="020B0604020202020204" pitchFamily="34" charset="0"/>
              </a:rPr>
              <a:t>app_rate_output_for_swmm_48rain.txt </a:t>
            </a:r>
            <a:r>
              <a:rPr lang="en-US" sz="1800" dirty="0">
                <a:cs typeface="Arial" panose="020B0604020202020204" pitchFamily="34" charset="0"/>
                <a:sym typeface="Wingdings" panose="05000000000000000000" pitchFamily="2" charset="2"/>
              </a:rPr>
              <a:t> the app time series file that is referenced in SWMM simulations</a:t>
            </a:r>
            <a:endParaRPr lang="en-US" sz="18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1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4740-FEA6-4614-B3DF-2642CD6A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a just an active rough draft script that I use to test code before running in PyCharm.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6289D-E0CD-4CB7-8B44-58F81267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1922"/>
            <a:ext cx="8010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7EEE-DFE4-49E9-970E-578E113A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35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/</a:t>
            </a:r>
            <a:r>
              <a:rPr lang="en-US" sz="2200" dirty="0" err="1"/>
              <a:t>analyze_pgc_sites.R</a:t>
            </a:r>
            <a:endParaRPr lang="en-US" sz="2200" dirty="0"/>
          </a:p>
          <a:p>
            <a:pPr lvl="1"/>
            <a:r>
              <a:rPr lang="en-US" sz="2000" dirty="0"/>
              <a:t>Script that filtered the original observed data</a:t>
            </a:r>
          </a:p>
          <a:p>
            <a:pPr lvl="1"/>
            <a:r>
              <a:rPr lang="en-US" sz="2000" dirty="0"/>
              <a:t>Also contains code to look a little at our specific outfalls of interest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/SURF_water.csv</a:t>
            </a:r>
          </a:p>
          <a:p>
            <a:pPr lvl="1"/>
            <a:r>
              <a:rPr lang="en-US" sz="2000" dirty="0"/>
              <a:t>Original observed data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/SURF_water_placer_bifenthrin.csv</a:t>
            </a:r>
          </a:p>
          <a:p>
            <a:pPr lvl="1"/>
            <a:r>
              <a:rPr lang="en-US" sz="2000" dirty="0"/>
              <a:t>Filtered product from the original (pesticide = bifenthrin &amp; county = Placer 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600" dirty="0"/>
              <a:t>You will use in the future to compare to modeled VVWM output.  You will need to further divide this file by the ‘</a:t>
            </a:r>
            <a:r>
              <a:rPr lang="en-US" sz="1600" dirty="0" err="1"/>
              <a:t>Site_code</a:t>
            </a:r>
            <a:r>
              <a:rPr lang="en-US" sz="1600" dirty="0"/>
              <a:t>” to compare to model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E607-7330-4218-93F6-D65A197D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80391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6FD-3406-4A8A-95F6-71DD168C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4758"/>
            <a:ext cx="10515600" cy="3405442"/>
          </a:xfrm>
        </p:spPr>
        <p:txBody>
          <a:bodyPr>
            <a:normAutofit/>
          </a:bodyPr>
          <a:lstStyle/>
          <a:p>
            <a:r>
              <a:rPr lang="en-US" sz="2400" dirty="0"/>
              <a:t>Folder to contain final project outputs</a:t>
            </a:r>
          </a:p>
          <a:p>
            <a:r>
              <a:rPr lang="en-US" sz="2400" dirty="0"/>
              <a:t>Currently contains various presentations that were created during the project process…none are complete or presentation-worthy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68DB-F843-42B2-BB34-D4D1E718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" y="177800"/>
            <a:ext cx="9446586" cy="1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91488"/>
          </a:xfrm>
        </p:spPr>
        <p:txBody>
          <a:bodyPr/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7" y="1773238"/>
            <a:ext cx="10265663" cy="1655762"/>
          </a:xfrm>
        </p:spPr>
        <p:txBody>
          <a:bodyPr/>
          <a:lstStyle/>
          <a:p>
            <a:r>
              <a:rPr lang="en-US" dirty="0"/>
              <a:t>The preceding slides will discuss the /</a:t>
            </a:r>
            <a:r>
              <a:rPr lang="en-US" dirty="0" err="1"/>
              <a:t>probabilistic_python</a:t>
            </a:r>
            <a:r>
              <a:rPr lang="en-US" dirty="0"/>
              <a:t>/ folder in more 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81EF-8C5B-4F87-B241-BBB61650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86" y="3035809"/>
            <a:ext cx="8713226" cy="3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Contains SWMM and VVWM executables, as well as their reference manuals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  <a:r>
              <a:rPr lang="en-US" sz="2000" dirty="0"/>
              <a:t> (both are informative)</a:t>
            </a:r>
          </a:p>
          <a:p>
            <a:pPr lvl="2"/>
            <a:r>
              <a:rPr lang="en-US" sz="1600" dirty="0"/>
              <a:t>/swmm_user_manual.pdf</a:t>
            </a:r>
          </a:p>
          <a:p>
            <a:pPr lvl="2"/>
            <a:r>
              <a:rPr lang="en-US" sz="1600" dirty="0"/>
              <a:t>/VVWM_RevA.pdf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CFDB-BCAF-4C7C-A67F-5E124637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This figure is just referenced in the SWMM input file</a:t>
            </a:r>
          </a:p>
          <a:p>
            <a:pPr lvl="1"/>
            <a:r>
              <a:rPr lang="en-US" sz="1600" dirty="0"/>
              <a:t>Created by Sumathy Sinnathamby in the initial SWMM setup process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5FA6D-F9CD-4C3B-BE29-BDDF665A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591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93538"/>
            <a:ext cx="12090094" cy="2231726"/>
          </a:xfrm>
        </p:spPr>
        <p:txBody>
          <a:bodyPr/>
          <a:lstStyle/>
          <a:p>
            <a:r>
              <a:rPr lang="en-US" sz="2400" dirty="0"/>
              <a:t>/lhs_param_ranges.csv</a:t>
            </a:r>
          </a:p>
          <a:p>
            <a:pPr lvl="1"/>
            <a:r>
              <a:rPr lang="en-US" sz="2000" dirty="0"/>
              <a:t>Pre-determined ranges when conducting LHS for SWMM variables</a:t>
            </a:r>
          </a:p>
          <a:p>
            <a:r>
              <a:rPr lang="en-US" sz="2400" dirty="0"/>
              <a:t>/lhs_param_ranges_vvsm.csv</a:t>
            </a:r>
          </a:p>
          <a:p>
            <a:pPr lvl="1"/>
            <a:r>
              <a:rPr lang="en-US" sz="2000" dirty="0"/>
              <a:t>Pre-determined ranges when conducting LHS for VVWM variables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CC841-86A0-4354-A319-B0FA6F884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4"/>
          <a:stretch/>
        </p:blipFill>
        <p:spPr>
          <a:xfrm>
            <a:off x="567147" y="2153793"/>
            <a:ext cx="6045047" cy="12752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73598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0"/>
            <a:ext cx="5447071" cy="6858000"/>
          </a:xfrm>
        </p:spPr>
        <p:txBody>
          <a:bodyPr/>
          <a:lstStyle/>
          <a:p>
            <a:r>
              <a:rPr lang="en-US" sz="1800" dirty="0"/>
              <a:t>Overall, this is the holding tank for the SWMM side of things. The necessary SWMM info from this folder gets transferred to the input/</a:t>
            </a:r>
            <a:r>
              <a:rPr lang="en-US" sz="1800" dirty="0" err="1"/>
              <a:t>vvwm</a:t>
            </a:r>
            <a:r>
              <a:rPr lang="en-US" sz="1800" dirty="0"/>
              <a:t>/ folder.</a:t>
            </a:r>
          </a:p>
          <a:p>
            <a:r>
              <a:rPr lang="en-US" sz="1800" dirty="0"/>
              <a:t>/input_/</a:t>
            </a:r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Folders of importance</a:t>
            </a:r>
          </a:p>
          <a:p>
            <a:pPr lvl="1"/>
            <a:r>
              <a:rPr lang="en-US" sz="1500" dirty="0"/>
              <a:t>Folders that will be created and will contain SWMM files for </a:t>
            </a:r>
            <a:r>
              <a:rPr lang="en-US" sz="1500" dirty="0" err="1"/>
              <a:t>nsims</a:t>
            </a:r>
            <a:r>
              <a:rPr lang="en-US" sz="1500" dirty="0"/>
              <a:t> of the probabilistic process (have only run </a:t>
            </a:r>
            <a:r>
              <a:rPr lang="en-US" sz="1500" dirty="0" err="1"/>
              <a:t>nsims</a:t>
            </a:r>
            <a:r>
              <a:rPr lang="en-US" sz="1500" dirty="0"/>
              <a:t>=5 due to space restraints)</a:t>
            </a:r>
          </a:p>
          <a:p>
            <a:pPr lvl="1"/>
            <a:r>
              <a:rPr lang="en-US" sz="1500" dirty="0"/>
              <a:t>The files within these folders do not reflect the most recent changes in the scripts 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NPlesantCreek.inp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input file</a:t>
            </a:r>
          </a:p>
          <a:p>
            <a:pPr lvl="1"/>
            <a:r>
              <a:rPr lang="en-US" sz="1500" dirty="0"/>
              <a:t>Serves as the input file for the deterministic SWMM simulation, as well as the base file that the probabilistic simulations are built upon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NPlesantCreek.out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binary output file</a:t>
            </a:r>
          </a:p>
          <a:p>
            <a:pPr lvl="1"/>
            <a:r>
              <a:rPr lang="en-US" sz="1500" dirty="0"/>
              <a:t>Output is deciphered and read, and the necessary info is output into the .csv files (script 01b)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NPlesantCreek.rpt</a:t>
            </a:r>
            <a:endParaRPr lang="en-US" sz="1800" dirty="0"/>
          </a:p>
          <a:p>
            <a:pPr lvl="1"/>
            <a:r>
              <a:rPr lang="en-US" sz="1500" dirty="0"/>
              <a:t>Another SWMM output file; mainly a general overview of the simulation. We aren’t using this in the process.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23507" y="105871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CE7B2-7AE1-43E6-86D8-F866AD81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175"/>
            <a:ext cx="570097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4" y="-13666"/>
            <a:ext cx="5084264" cy="6871666"/>
          </a:xfrm>
        </p:spPr>
        <p:txBody>
          <a:bodyPr>
            <a:normAutofit/>
          </a:bodyPr>
          <a:lstStyle/>
          <a:p>
            <a:r>
              <a:rPr lang="en-US" sz="2200" dirty="0"/>
              <a:t>For each simulation, there is a single SWMM run. That SWMM run then gets forked into 7 VVWM runs (whose receiving waterbody coincides with an outfall (“</a:t>
            </a:r>
            <a:r>
              <a:rPr lang="en-US" sz="2200" dirty="0" err="1"/>
              <a:t>Site_code</a:t>
            </a:r>
            <a:r>
              <a:rPr lang="en-US" sz="2200" dirty="0"/>
              <a:t>”) in the observed dataset). The information pertaining to each of these VVWM runs are within their respective folder.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next slide explains the content in the /outfall_31_26/ folder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1313288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ECD7B-A17D-43E2-BE0A-BBC927A9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" y="2430037"/>
            <a:ext cx="3648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/ 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2600" dirty="0"/>
              <a:t>Pyrethroids are often used by Professional Pest Control applicators and homeowners in residential settings</a:t>
            </a:r>
          </a:p>
          <a:p>
            <a:pPr lvl="1"/>
            <a:r>
              <a:rPr lang="en-US" sz="2200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Identified as leading cause of invertebrate toxicity</a:t>
            </a:r>
          </a:p>
          <a:p>
            <a:pPr lvl="1"/>
            <a:r>
              <a:rPr lang="en-US" sz="2200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Impervious surfaces likely contribute to high observed concentrations</a:t>
            </a:r>
          </a:p>
          <a:p>
            <a:pPr lvl="1"/>
            <a:r>
              <a:rPr lang="en-US" sz="2000" dirty="0"/>
              <a:t>No current models equipped for variability of urban environment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A022-3BA8-46C5-8A50-7B5A7676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287" y="0"/>
            <a:ext cx="5870711" cy="6858000"/>
          </a:xfrm>
        </p:spPr>
        <p:txBody>
          <a:bodyPr>
            <a:norm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determ</a:t>
            </a:r>
            <a:r>
              <a:rPr lang="en-US" sz="2000" dirty="0"/>
              <a:t>/ contains the VVWM simulation files for the deterministic approach</a:t>
            </a:r>
          </a:p>
          <a:p>
            <a:pPr lvl="1"/>
            <a:r>
              <a:rPr lang="en-US" sz="1600" dirty="0"/>
              <a:t>vvwmTransfer.txt</a:t>
            </a:r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VVWM variable info is contained here</a:t>
            </a:r>
          </a:p>
          <a:p>
            <a:pPr lvl="1"/>
            <a:r>
              <a:rPr lang="en-US" sz="1600" dirty="0" err="1"/>
              <a:t>output.zts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SWMM outputs are converted to VVWM units and compiled into this file</a:t>
            </a:r>
          </a:p>
          <a:p>
            <a:pPr lvl="1"/>
            <a:r>
              <a:rPr lang="en-US" sz="1600" dirty="0" err="1"/>
              <a:t>vvwm_wet.dvf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Weather file for VVWM</a:t>
            </a:r>
          </a:p>
          <a:p>
            <a:pPr lvl="1"/>
            <a:r>
              <a:rPr lang="en-US" sz="1600" dirty="0"/>
              <a:t>output_.txt and output_.csv are created during the VVWM run</a:t>
            </a:r>
          </a:p>
          <a:p>
            <a:pPr lvl="1"/>
            <a:r>
              <a:rPr lang="en-US" sz="1600" dirty="0"/>
              <a:t>runf_for_vvwm.csv and bif_for_vvwm.csv were created post-SWMM. They contained the converted values to be used in the </a:t>
            </a:r>
            <a:r>
              <a:rPr lang="en-US" sz="1600" dirty="0" err="1"/>
              <a:t>output.zts</a:t>
            </a:r>
            <a:r>
              <a:rPr lang="en-US" sz="1600" dirty="0"/>
              <a:t> file</a:t>
            </a:r>
            <a:endParaRPr lang="en-US" sz="2000" dirty="0"/>
          </a:p>
          <a:p>
            <a:r>
              <a:rPr lang="en-US" sz="2000" dirty="0"/>
              <a:t>/input_/ folders will contain all the necessary VVWM run files for that probabilistic simulation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Folders of Importance</a:t>
            </a:r>
          </a:p>
          <a:p>
            <a:r>
              <a:rPr lang="en-US" sz="2000" dirty="0"/>
              <a:t>/outfall_31_26.csv provides a list of </a:t>
            </a:r>
            <a:r>
              <a:rPr lang="en-US" sz="2000" dirty="0" err="1"/>
              <a:t>subcatchments</a:t>
            </a:r>
            <a:r>
              <a:rPr lang="en-US" sz="2000" dirty="0"/>
              <a:t> that coincide with this outfall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File of Importance</a:t>
            </a:r>
          </a:p>
          <a:p>
            <a:r>
              <a:rPr lang="en-US" sz="2000" dirty="0"/>
              <a:t>All other files contain compiled deterministic or probabilistic VVWM outputs, to be used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EF2A3-86A2-4254-889A-5452CA61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5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1EED-7AE0-45A6-A0A2-6E72DFFB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2400" dirty="0"/>
              <a:t>/lhs_sampled_params.csv</a:t>
            </a:r>
          </a:p>
          <a:p>
            <a:r>
              <a:rPr lang="en-US" sz="2400" dirty="0"/>
              <a:t>/lhs_sampled_params_vvwm.csv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sz="2000" dirty="0"/>
              <a:t>Both files contain the resulting variable values from the LHS. These values are used during the probabilistic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89EB-9090-48CF-8754-37D8C432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2436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0E9D-1558-457A-8517-6CF4DCD3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357" y="0"/>
            <a:ext cx="50656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dirty="0"/>
              <a:t>File names should explain the main objective of the script. </a:t>
            </a:r>
          </a:p>
          <a:p>
            <a:pPr lvl="1"/>
            <a:r>
              <a:rPr lang="en-US" dirty="0"/>
              <a:t>Script 11_ is incomplete.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B3CF-54C0-425B-AA33-6F12E711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8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1578-96EB-4803-B244-6BA7C224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374" y="0"/>
            <a:ext cx="4578626" cy="6176963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sz="2400" dirty="0"/>
              <a:t>csv files were downloaded from HMS to create the weather files</a:t>
            </a:r>
          </a:p>
          <a:p>
            <a:r>
              <a:rPr lang="en-US" sz="2400" dirty="0"/>
              <a:t>Scripts 01_ and 02_ create the weather files in their necessary format</a:t>
            </a:r>
          </a:p>
          <a:p>
            <a:r>
              <a:rPr lang="en-US" sz="2400" dirty="0"/>
              <a:t>swmm_wet.txt 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SWMM weather file</a:t>
            </a:r>
          </a:p>
          <a:p>
            <a:r>
              <a:rPr lang="en-US" sz="2400" dirty="0" err="1"/>
              <a:t>vvwm_wet.dvf</a:t>
            </a:r>
            <a:endParaRPr lang="en-US" sz="2400" dirty="0"/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VVWM weather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677E-CCDE-43D1-A5CB-B8C614AB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4916-268E-46E6-8685-40D15C36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065C-6444-4AFF-9FC4-0DC1D00D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questions, please contact me at echelsvig@gmail.com</a:t>
            </a:r>
          </a:p>
        </p:txBody>
      </p:sp>
    </p:spTree>
    <p:extLst>
      <p:ext uri="{BB962C8B-B14F-4D97-AF65-F5344CB8AC3E}">
        <p14:creationId xmlns:p14="http://schemas.microsoft.com/office/powerpoint/2010/main" val="25177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SWMM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D1D29-135F-40D8-8235-F036D701E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Storm Water Management Model (v. 5.1)</a:t>
            </a:r>
          </a:p>
          <a:p>
            <a:r>
              <a:rPr lang="en-US" sz="2200" dirty="0"/>
              <a:t>Simulates rainfall-runoff scenarios</a:t>
            </a:r>
          </a:p>
          <a:p>
            <a:pPr lvl="1"/>
            <a:r>
              <a:rPr lang="en-US" sz="1800" dirty="0"/>
              <a:t>Runoff component</a:t>
            </a:r>
          </a:p>
          <a:p>
            <a:pPr lvl="2"/>
            <a:r>
              <a:rPr lang="en-US" sz="1400" dirty="0" err="1"/>
              <a:t>Subcatchments</a:t>
            </a:r>
            <a:r>
              <a:rPr lang="en-US" sz="1400" dirty="0"/>
              <a:t> receive precipitation and generate runoff and pollutant loads</a:t>
            </a:r>
          </a:p>
          <a:p>
            <a:pPr lvl="1"/>
            <a:r>
              <a:rPr lang="en-US" sz="1800" dirty="0"/>
              <a:t>Routing component</a:t>
            </a:r>
          </a:p>
          <a:p>
            <a:pPr lvl="2"/>
            <a:r>
              <a:rPr lang="en-US" sz="1400" dirty="0"/>
              <a:t>Transports runoff from each </a:t>
            </a:r>
            <a:r>
              <a:rPr lang="en-US" sz="1400" dirty="0" err="1"/>
              <a:t>subcatchments</a:t>
            </a:r>
            <a:r>
              <a:rPr lang="en-US" sz="1400" dirty="0"/>
              <a:t> through a series of conduits</a:t>
            </a:r>
            <a:endParaRPr lang="en-US" sz="1800" dirty="0"/>
          </a:p>
          <a:p>
            <a:r>
              <a:rPr lang="en-US" sz="2200" dirty="0"/>
              <a:t>Best suited for urban environment	</a:t>
            </a:r>
          </a:p>
          <a:p>
            <a:r>
              <a:rPr lang="en-US" sz="2200" dirty="0"/>
              <a:t>Read </a:t>
            </a:r>
            <a:r>
              <a:rPr lang="en-US" sz="2200" dirty="0">
                <a:hlinkClick r:id="rId2"/>
              </a:rPr>
              <a:t>SWMM Notes (Generic) </a:t>
            </a:r>
            <a:r>
              <a:rPr lang="en-US" sz="2200" dirty="0"/>
              <a:t>and the SWMM User Manual for more in-depth discussion</a:t>
            </a:r>
          </a:p>
        </p:txBody>
      </p:sp>
      <p:pic>
        <p:nvPicPr>
          <p:cNvPr id="6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19ED5BDC-59A6-4050-BEFF-42132881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63" y="1825625"/>
            <a:ext cx="5730927" cy="3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VVWM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E2D7E-6318-4CB2-A7FE-2742F068F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sz="2200" dirty="0"/>
              <a:t>Variable Volume Waterbody Model</a:t>
            </a:r>
          </a:p>
          <a:p>
            <a:r>
              <a:rPr lang="en-US" sz="2200" dirty="0"/>
              <a:t>Simulates water bodies receiving surface runoff</a:t>
            </a:r>
          </a:p>
          <a:p>
            <a:pPr lvl="1"/>
            <a:r>
              <a:rPr lang="en-US" sz="1800" dirty="0"/>
              <a:t>Feed VVWM runoff and bifenthrin outputs from SWMM</a:t>
            </a:r>
          </a:p>
          <a:p>
            <a:r>
              <a:rPr lang="en-US" sz="2200" dirty="0"/>
              <a:t>Estimates fate and concentration for water column and benthic region</a:t>
            </a:r>
          </a:p>
        </p:txBody>
      </p:sp>
      <p:pic>
        <p:nvPicPr>
          <p:cNvPr id="7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9796B73F-E3F1-4499-9B89-6E1957DD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1" y="2498651"/>
            <a:ext cx="5011235" cy="33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3D5-8AC3-406B-A1CC-76E42F4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23" y="257175"/>
            <a:ext cx="2724678" cy="643149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Pleasant Grove Creek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000" dirty="0"/>
              <a:t>Centered around Roseville, CA</a:t>
            </a:r>
          </a:p>
          <a:p>
            <a:r>
              <a:rPr lang="en-US" sz="2000" dirty="0"/>
              <a:t>Imagery shows residential, urban layout of our site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4042BC-9456-44A1-BFB8-1B66AD76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3D5-8AC3-406B-A1CC-76E42F4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23" y="257175"/>
            <a:ext cx="11648544" cy="643149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Show the research flow diagram, and refer to GAME PLAN doc </a:t>
            </a:r>
            <a:r>
              <a:rPr lang="en-US" sz="2000" dirty="0">
                <a:sym typeface="Wingdings" panose="05000000000000000000" pitchFamily="2" charset="2"/>
              </a:rPr>
              <a:t> has extensive notes on each aspect, as well as the manuscript methods</a:t>
            </a:r>
            <a:endParaRPr lang="en-US" sz="2000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9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97356-09F0-4856-9725-C17CF52A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SWMM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389E9-6EA6-4E61-A4B0-72211C46D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Initial Setup</a:t>
            </a:r>
          </a:p>
          <a:p>
            <a:r>
              <a:rPr lang="en-US" sz="2000" dirty="0"/>
              <a:t>Created by Sumathy Sinnathamby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Raingages</a:t>
            </a:r>
            <a:endParaRPr lang="en-US" sz="2400" dirty="0"/>
          </a:p>
          <a:p>
            <a:r>
              <a:rPr lang="en-US" sz="2200" dirty="0"/>
              <a:t>1 daily precipitation file for entire watershed</a:t>
            </a:r>
          </a:p>
          <a:p>
            <a:r>
              <a:rPr lang="en-US" sz="2200" dirty="0"/>
              <a:t>Used data collected from HMS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Landuses</a:t>
            </a:r>
            <a:endParaRPr lang="en-US" sz="2400" dirty="0"/>
          </a:p>
          <a:p>
            <a:r>
              <a:rPr lang="en-US" sz="2200" dirty="0"/>
              <a:t>Developed (open, low, medium, high)</a:t>
            </a:r>
          </a:p>
          <a:p>
            <a:r>
              <a:rPr lang="en-US" sz="2200" dirty="0"/>
              <a:t>Other (all other </a:t>
            </a:r>
            <a:r>
              <a:rPr lang="en-US" sz="2200" dirty="0" err="1"/>
              <a:t>landuses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2373-BD56-46D7-BBD3-BCEF22191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Buildup</a:t>
            </a:r>
          </a:p>
          <a:p>
            <a:r>
              <a:rPr lang="en-US" sz="2200" dirty="0"/>
              <a:t>External time series of application rates for Developed </a:t>
            </a:r>
            <a:r>
              <a:rPr lang="en-US" sz="2200" dirty="0" err="1"/>
              <a:t>landuse</a:t>
            </a:r>
            <a:endParaRPr lang="en-US" sz="2200" dirty="0"/>
          </a:p>
          <a:p>
            <a:r>
              <a:rPr lang="en-US" sz="2200" dirty="0"/>
              <a:t>No buildup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Washoff</a:t>
            </a:r>
            <a:endParaRPr lang="en-US" sz="2400" dirty="0"/>
          </a:p>
          <a:p>
            <a:r>
              <a:rPr lang="en-US" sz="2200" dirty="0"/>
              <a:t>Exponential function for Developed </a:t>
            </a:r>
            <a:r>
              <a:rPr lang="en-US" sz="2200" dirty="0" err="1"/>
              <a:t>landuse</a:t>
            </a:r>
            <a:r>
              <a:rPr lang="en-US" sz="2200" dirty="0"/>
              <a:t> (coefficient = 1, exponent = 0.066)</a:t>
            </a:r>
          </a:p>
          <a:p>
            <a:r>
              <a:rPr lang="en-US" sz="2200" dirty="0"/>
              <a:t>No </a:t>
            </a:r>
            <a:r>
              <a:rPr lang="en-US" sz="2200" dirty="0" err="1"/>
              <a:t>washoff</a:t>
            </a:r>
            <a:r>
              <a:rPr lang="en-US" sz="2200" dirty="0"/>
              <a:t>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* Read </a:t>
            </a:r>
            <a:r>
              <a:rPr lang="en-US" sz="2600" dirty="0">
                <a:hlinkClick r:id="rId2"/>
              </a:rPr>
              <a:t>GAME PLAN</a:t>
            </a:r>
            <a:r>
              <a:rPr lang="en-US" sz="2600" dirty="0"/>
              <a:t> document for more detail</a:t>
            </a:r>
          </a:p>
        </p:txBody>
      </p:sp>
    </p:spTree>
    <p:extLst>
      <p:ext uri="{BB962C8B-B14F-4D97-AF65-F5344CB8AC3E}">
        <p14:creationId xmlns:p14="http://schemas.microsoft.com/office/powerpoint/2010/main" val="348768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5C95-3AD5-40FB-BFBB-D6AC3991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SWMM </a:t>
            </a:r>
            <a:r>
              <a:rPr lang="en-US" sz="4000" dirty="0">
                <a:sym typeface="Wingdings" panose="05000000000000000000" pitchFamily="2" charset="2"/>
              </a:rPr>
              <a:t>to VVWM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13A1-5800-4F41-8EAD-4069DB5CC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4"/>
            <a:ext cx="3719205" cy="5032375"/>
          </a:xfrm>
        </p:spPr>
        <p:txBody>
          <a:bodyPr>
            <a:normAutofit/>
          </a:bodyPr>
          <a:lstStyle/>
          <a:p>
            <a:r>
              <a:rPr lang="en-US" sz="2200" dirty="0"/>
              <a:t>SWMM outputs (runoff, bifenthrin) are fed into VVWM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sz="2200" dirty="0"/>
              <a:t>SWMM outputs were forked into 7 VVWM runs</a:t>
            </a:r>
          </a:p>
          <a:p>
            <a:pPr lvl="1"/>
            <a:r>
              <a:rPr lang="en-US" sz="1800" dirty="0"/>
              <a:t>Each of the 7 runs has its own receiving waterbody, which coincides with an observed storm drain outfall</a:t>
            </a:r>
          </a:p>
          <a:p>
            <a:pPr lvl="1"/>
            <a:r>
              <a:rPr lang="en-US" sz="1800" dirty="0"/>
              <a:t>The SWMM outputs of the </a:t>
            </a:r>
            <a:r>
              <a:rPr lang="en-US" sz="1800" dirty="0" err="1"/>
              <a:t>subcatchments</a:t>
            </a:r>
            <a:r>
              <a:rPr lang="en-US" sz="1800" dirty="0"/>
              <a:t> whose runoff collects to that outfall are collated into VVWM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6B9EA-0E21-46C2-BCCB-858075688E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0E1BD2-6A00-48FD-BCFF-1C8A241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4" r="3144"/>
          <a:stretch>
            <a:fillRect/>
          </a:stretch>
        </p:blipFill>
        <p:spPr>
          <a:xfrm>
            <a:off x="3719205" y="0"/>
            <a:ext cx="831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63092"/>
            <a:ext cx="9144000" cy="832048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61" y="1127899"/>
            <a:ext cx="11973339" cy="165576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preceding slides discuss and explain the folder organization and the files within them.</a:t>
            </a:r>
          </a:p>
          <a:p>
            <a:pPr algn="l"/>
            <a:r>
              <a:rPr lang="en-US" sz="2200" dirty="0">
                <a:highlight>
                  <a:srgbClr val="FFFF00"/>
                </a:highlight>
              </a:rPr>
              <a:t>I recommend going through the scripts in /</a:t>
            </a:r>
            <a:r>
              <a:rPr lang="en-US" sz="2200" dirty="0" err="1">
                <a:highlight>
                  <a:srgbClr val="FFFF00"/>
                </a:highlight>
              </a:rPr>
              <a:t>probabilistic_python</a:t>
            </a:r>
            <a:r>
              <a:rPr lang="en-US" sz="2200" dirty="0">
                <a:highlight>
                  <a:srgbClr val="FFFF00"/>
                </a:highlight>
              </a:rPr>
              <a:t>/</a:t>
            </a:r>
            <a:r>
              <a:rPr lang="en-US" sz="2200" dirty="0" err="1">
                <a:highlight>
                  <a:srgbClr val="FFFF00"/>
                </a:highlight>
              </a:rPr>
              <a:t>src</a:t>
            </a:r>
            <a:r>
              <a:rPr lang="en-US" sz="2200" dirty="0">
                <a:highlight>
                  <a:srgbClr val="FFFF00"/>
                </a:highlight>
              </a:rPr>
              <a:t>/ </a:t>
            </a:r>
            <a:r>
              <a:rPr lang="en-US" sz="2200" dirty="0"/>
              <a:t>to get a better idea of the project flow and where the files are being incorporated, but these slides will help to provide additional information if you need it.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42349F9-F2E3-4714-BB23-13FA6C45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34" y="3016421"/>
            <a:ext cx="8200129" cy="3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1342</Words>
  <Application>Microsoft Office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Objective </vt:lpstr>
      <vt:lpstr>Motivation / Background </vt:lpstr>
      <vt:lpstr>SWMM</vt:lpstr>
      <vt:lpstr>VVWM</vt:lpstr>
      <vt:lpstr>PowerPoint Presentation</vt:lpstr>
      <vt:lpstr>PowerPoint Presentation</vt:lpstr>
      <vt:lpstr>Base SWMM model</vt:lpstr>
      <vt:lpstr>SWMM to VVWM</vt:lpstr>
      <vt:lpstr>Folder Organization</vt:lpstr>
      <vt:lpstr>PowerPoint Presentation</vt:lpstr>
      <vt:lpstr>PowerPoint Presentation</vt:lpstr>
      <vt:lpstr>PowerPoint Presentation</vt:lpstr>
      <vt:lpstr>PowerPoint Presentation</vt:lpstr>
      <vt:lpstr>Folder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27</cp:revision>
  <dcterms:created xsi:type="dcterms:W3CDTF">2020-08-21T14:38:06Z</dcterms:created>
  <dcterms:modified xsi:type="dcterms:W3CDTF">2020-08-21T19:24:09Z</dcterms:modified>
</cp:coreProperties>
</file>